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65" r:id="rId2"/>
    <p:sldId id="257" r:id="rId3"/>
    <p:sldId id="267" r:id="rId4"/>
    <p:sldId id="268" r:id="rId5"/>
    <p:sldId id="269" r:id="rId6"/>
    <p:sldId id="270" r:id="rId7"/>
    <p:sldId id="266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425880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72312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407896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51598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08534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0129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61752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23658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73325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88293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10927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tx2"/>
            </a:gs>
            <a:gs pos="25000">
              <a:schemeClr val="accent5">
                <a:lumMod val="20000"/>
                <a:lumOff val="8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89C0C-D385-4FF7-925D-923B33E584C1}" type="datetimeFigureOut">
              <a:rPr lang="nl-NL" smtClean="0"/>
              <a:pPr/>
              <a:t>1-12-2016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92816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2.jpe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281881" y="518684"/>
            <a:ext cx="8444299" cy="1858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Examen Katern 1: Deelcontext 1</a:t>
            </a:r>
          </a:p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Opstand in de Nederlanden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65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229232" y="155575"/>
            <a:ext cx="7422292" cy="1454150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Opstand in de Nederlanden</a:t>
            </a:r>
            <a:b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000" b="1" dirty="0" smtClean="0">
                <a:solidFill>
                  <a:schemeClr val="accent6">
                    <a:lumMod val="50000"/>
                  </a:schemeClr>
                </a:solidFill>
              </a:rPr>
              <a:t>De 4 redenen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3319850" y="1705231"/>
            <a:ext cx="22522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1.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Sociaal-Cultueel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2.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Sociaal-Economisch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. Politiek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7" name="Picture 3" descr="h:\Pictures\economische-groei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8367" y="2727868"/>
            <a:ext cx="1483840" cy="577049"/>
          </a:xfrm>
          <a:prstGeom prst="rect">
            <a:avLst/>
          </a:prstGeom>
          <a:noFill/>
        </p:spPr>
      </p:pic>
      <p:pic>
        <p:nvPicPr>
          <p:cNvPr id="1028" name="Picture 4" descr="h:\Pictures\verkiezingen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9610" y="3437848"/>
            <a:ext cx="1509071" cy="614807"/>
          </a:xfrm>
          <a:prstGeom prst="rect">
            <a:avLst/>
          </a:prstGeom>
          <a:noFill/>
        </p:spPr>
      </p:pic>
      <p:pic>
        <p:nvPicPr>
          <p:cNvPr id="1029" name="Picture 5" descr="h:\Pictures\lq_150120154156_netwerk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63515" y="1534296"/>
            <a:ext cx="1503404" cy="1127553"/>
          </a:xfrm>
          <a:prstGeom prst="rect">
            <a:avLst/>
          </a:prstGeom>
          <a:noFill/>
        </p:spPr>
      </p:pic>
      <p:sp>
        <p:nvSpPr>
          <p:cNvPr id="11" name="Actieknop: Help 10">
            <a:hlinkClick r:id="rId8" action="ppaction://hlinksldjump" highlightClick="1"/>
          </p:cNvPr>
          <p:cNvSpPr/>
          <p:nvPr/>
        </p:nvSpPr>
        <p:spPr>
          <a:xfrm>
            <a:off x="10849233" y="5535827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3509319" y="5033319"/>
            <a:ext cx="215616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Belangrijke personen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22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04519" y="365125"/>
            <a:ext cx="8149280" cy="1325563"/>
          </a:xfrm>
        </p:spPr>
        <p:txBody>
          <a:bodyPr/>
          <a:lstStyle/>
          <a:p>
            <a:r>
              <a:rPr lang="nl-NL" b="1" dirty="0" err="1" smtClean="0">
                <a:solidFill>
                  <a:schemeClr val="accent6">
                    <a:lumMod val="50000"/>
                  </a:schemeClr>
                </a:solidFill>
              </a:rPr>
              <a:t>Sociale-Culturele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 Redenen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20995" y="1449859"/>
            <a:ext cx="7432589" cy="429049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Enkele sociaal-culturele redenen voor de opstand: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Reformatie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Privileges in steden in ruil voor belasting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In Nederland -&gt; Calvinisme</a:t>
            </a:r>
          </a:p>
          <a:p>
            <a:pPr>
              <a:buNone/>
            </a:pP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Dit stond haaks op de politiek van Karel V: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Centralisatie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Katholicisme</a:t>
            </a: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Daarnaast onrust om </a:t>
            </a:r>
            <a:r>
              <a:rPr lang="nl-NL" b="1" i="1" dirty="0" smtClean="0">
                <a:solidFill>
                  <a:schemeClr val="accent6">
                    <a:lumMod val="50000"/>
                  </a:schemeClr>
                </a:solidFill>
              </a:rPr>
              <a:t>bloedplakkaten/</a:t>
            </a:r>
            <a:r>
              <a:rPr lang="nl-NL" b="1" i="1" dirty="0" err="1" smtClean="0">
                <a:solidFill>
                  <a:schemeClr val="accent6">
                    <a:lumMod val="50000"/>
                  </a:schemeClr>
                </a:solidFill>
              </a:rPr>
              <a:t>bloedraad</a:t>
            </a:r>
            <a:endParaRPr lang="nl-NL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De bloedplakkaten lijden tot de </a:t>
            </a:r>
            <a:r>
              <a:rPr lang="nl-NL" b="1" i="1" dirty="0" err="1" smtClean="0">
                <a:solidFill>
                  <a:schemeClr val="accent6">
                    <a:lumMod val="50000"/>
                  </a:schemeClr>
                </a:solidFill>
              </a:rPr>
              <a:t>beeldenstorm</a:t>
            </a:r>
            <a:endParaRPr lang="nl-NL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Actieknop: Introductiepagina 3">
            <a:hlinkClick r:id="rId2" action="ppaction://hlinksldjump" highlightClick="1"/>
          </p:cNvPr>
          <p:cNvSpPr/>
          <p:nvPr/>
        </p:nvSpPr>
        <p:spPr>
          <a:xfrm>
            <a:off x="568411" y="5741773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89188" y="332174"/>
            <a:ext cx="8668265" cy="1325563"/>
          </a:xfrm>
        </p:spPr>
        <p:txBody>
          <a:bodyPr/>
          <a:lstStyle/>
          <a:p>
            <a:r>
              <a:rPr lang="nl-NL" b="1" dirty="0" err="1" smtClean="0">
                <a:solidFill>
                  <a:schemeClr val="accent6">
                    <a:lumMod val="50000"/>
                  </a:schemeClr>
                </a:solidFill>
              </a:rPr>
              <a:t>Sociaal-Economische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 Redenen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64476" y="1771135"/>
            <a:ext cx="8289324" cy="4405828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Extra belastingen door centralisatie </a:t>
            </a:r>
            <a:r>
              <a:rPr lang="nl-NL" b="1" i="1" dirty="0" smtClean="0">
                <a:solidFill>
                  <a:schemeClr val="accent6">
                    <a:lumMod val="50000"/>
                  </a:schemeClr>
                </a:solidFill>
              </a:rPr>
              <a:t>(tiende penning)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Smeekschrift om herstel privileges en herziening werd niets mee gedaan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Actieknop: Introductiepagina 3">
            <a:hlinkClick r:id="rId2" action="ppaction://hlinksldjump" highlightClick="1"/>
          </p:cNvPr>
          <p:cNvSpPr/>
          <p:nvPr/>
        </p:nvSpPr>
        <p:spPr>
          <a:xfrm>
            <a:off x="568411" y="5741773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05664" y="365125"/>
            <a:ext cx="8248135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Politieke redenen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56238" y="1614616"/>
            <a:ext cx="8297562" cy="4562347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Door </a:t>
            </a:r>
            <a:r>
              <a:rPr lang="nl-NL" b="1" i="1" dirty="0" smtClean="0">
                <a:solidFill>
                  <a:schemeClr val="accent6">
                    <a:lumMod val="50000"/>
                  </a:schemeClr>
                </a:solidFill>
              </a:rPr>
              <a:t>centralisatie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en de </a:t>
            </a:r>
            <a:r>
              <a:rPr lang="nl-NL" b="1" i="1" dirty="0" smtClean="0">
                <a:solidFill>
                  <a:schemeClr val="accent6">
                    <a:lumMod val="50000"/>
                  </a:schemeClr>
                </a:solidFill>
              </a:rPr>
              <a:t>collaterale raden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verloor de Adel zijn invloed;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Burgers voelde dat hun oude </a:t>
            </a:r>
            <a:r>
              <a:rPr lang="nl-NL" b="1" i="1" dirty="0" smtClean="0">
                <a:solidFill>
                  <a:schemeClr val="accent6">
                    <a:lumMod val="50000"/>
                  </a:schemeClr>
                </a:solidFill>
              </a:rPr>
              <a:t>privileges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en vrijheden in geding kwamen door </a:t>
            </a:r>
            <a:r>
              <a:rPr lang="nl-NL" b="1" i="1" dirty="0" smtClean="0">
                <a:solidFill>
                  <a:schemeClr val="accent6">
                    <a:lumMod val="50000"/>
                  </a:schemeClr>
                </a:solidFill>
              </a:rPr>
              <a:t>centralisatie politiek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en de </a:t>
            </a:r>
            <a:r>
              <a:rPr lang="nl-NL" b="1" i="1" dirty="0" smtClean="0">
                <a:solidFill>
                  <a:schemeClr val="accent6">
                    <a:lumMod val="50000"/>
                  </a:schemeClr>
                </a:solidFill>
              </a:rPr>
              <a:t>collaterale raden</a:t>
            </a: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Nederland werd Calvinistisch -&gt; De koning is de herder en moet goed zijn voor zijn onderdanen anders afzetten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Actieknop: Introductiepagina 3">
            <a:hlinkClick r:id="rId2" action="ppaction://hlinksldjump" highlightClick="1"/>
          </p:cNvPr>
          <p:cNvSpPr/>
          <p:nvPr/>
        </p:nvSpPr>
        <p:spPr>
          <a:xfrm>
            <a:off x="568411" y="5741773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3708" y="0"/>
            <a:ext cx="4969474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Belangrijke personen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Actieknop: Introductiepagina 3">
            <a:hlinkClick r:id="rId2" action="ppaction://hlinksldjump" highlightClick="1"/>
          </p:cNvPr>
          <p:cNvSpPr/>
          <p:nvPr/>
        </p:nvSpPr>
        <p:spPr>
          <a:xfrm>
            <a:off x="568411" y="5741773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0" name="Picture 2" descr="h:\Pictures\Willem van Oranj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76107" y="4375726"/>
            <a:ext cx="2126975" cy="1595231"/>
          </a:xfrm>
          <a:prstGeom prst="rect">
            <a:avLst/>
          </a:prstGeom>
          <a:noFill/>
        </p:spPr>
      </p:pic>
      <p:pic>
        <p:nvPicPr>
          <p:cNvPr id="2051" name="Picture 3" descr="h:\Pictures\Filips-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574" y="3320604"/>
            <a:ext cx="1514475" cy="1981200"/>
          </a:xfrm>
          <a:prstGeom prst="rect">
            <a:avLst/>
          </a:prstGeom>
          <a:noFill/>
        </p:spPr>
      </p:pic>
      <p:pic>
        <p:nvPicPr>
          <p:cNvPr id="2052" name="Picture 4" descr="h:\Pictures\hertog van alv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7652" y="914931"/>
            <a:ext cx="1846997" cy="2373016"/>
          </a:xfrm>
          <a:prstGeom prst="rect">
            <a:avLst/>
          </a:prstGeom>
          <a:noFill/>
        </p:spPr>
      </p:pic>
      <p:pic>
        <p:nvPicPr>
          <p:cNvPr id="2053" name="Picture 5" descr="h:\Pictures\Karel 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4448" y="853107"/>
            <a:ext cx="1742099" cy="2081413"/>
          </a:xfrm>
          <a:prstGeom prst="rect">
            <a:avLst/>
          </a:prstGeom>
          <a:noFill/>
        </p:spPr>
      </p:pic>
      <p:sp>
        <p:nvSpPr>
          <p:cNvPr id="9" name="Tekstvak 8"/>
          <p:cNvSpPr txBox="1"/>
          <p:nvPr/>
        </p:nvSpPr>
        <p:spPr>
          <a:xfrm>
            <a:off x="2504304" y="280087"/>
            <a:ext cx="2907955" cy="280076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1600" dirty="0" smtClean="0">
                <a:solidFill>
                  <a:schemeClr val="accent6">
                    <a:lumMod val="50000"/>
                  </a:schemeClr>
                </a:solidFill>
              </a:rPr>
              <a:t>Karel V (1500-1558)</a:t>
            </a:r>
          </a:p>
          <a:p>
            <a:pPr>
              <a:buFont typeface="Arial" pitchFamily="34" charset="0"/>
              <a:buChar char="•"/>
            </a:pPr>
            <a:r>
              <a:rPr lang="nl-NL" sz="1600" dirty="0" smtClean="0">
                <a:solidFill>
                  <a:schemeClr val="accent6">
                    <a:lumMod val="50000"/>
                  </a:schemeClr>
                </a:solidFill>
              </a:rPr>
              <a:t>Heer der Nederlanden</a:t>
            </a:r>
          </a:p>
          <a:p>
            <a:pPr>
              <a:buFont typeface="Arial" pitchFamily="34" charset="0"/>
              <a:buChar char="•"/>
            </a:pPr>
            <a:r>
              <a:rPr lang="nl-NL" sz="1600" dirty="0" smtClean="0">
                <a:solidFill>
                  <a:schemeClr val="accent6">
                    <a:lumMod val="50000"/>
                  </a:schemeClr>
                </a:solidFill>
              </a:rPr>
              <a:t>Keizer van het Duitse Rijk</a:t>
            </a:r>
          </a:p>
          <a:p>
            <a:pPr>
              <a:buFont typeface="Arial" pitchFamily="34" charset="0"/>
              <a:buChar char="•"/>
            </a:pPr>
            <a:r>
              <a:rPr lang="nl-NL" sz="1600" dirty="0" smtClean="0">
                <a:solidFill>
                  <a:schemeClr val="accent6">
                    <a:lumMod val="50000"/>
                  </a:schemeClr>
                </a:solidFill>
              </a:rPr>
              <a:t>Aartshertog van Oostenrijk</a:t>
            </a:r>
          </a:p>
          <a:p>
            <a:pPr>
              <a:buFont typeface="Arial" pitchFamily="34" charset="0"/>
              <a:buChar char="•"/>
            </a:pPr>
            <a:r>
              <a:rPr lang="nl-NL" sz="1600" dirty="0" smtClean="0">
                <a:solidFill>
                  <a:schemeClr val="accent6">
                    <a:lumMod val="50000"/>
                  </a:schemeClr>
                </a:solidFill>
              </a:rPr>
              <a:t>Koning van Spanje</a:t>
            </a:r>
          </a:p>
          <a:p>
            <a:r>
              <a:rPr lang="nl-NL" sz="1600" dirty="0" smtClean="0">
                <a:solidFill>
                  <a:schemeClr val="accent6">
                    <a:lumMod val="50000"/>
                  </a:schemeClr>
                </a:solidFill>
              </a:rPr>
              <a:t>Had een enorm rijk in Europa plus delen van Afrika, Azië en Amerika.</a:t>
            </a:r>
          </a:p>
          <a:p>
            <a:r>
              <a:rPr lang="nl-NL" sz="1600" dirty="0" smtClean="0">
                <a:solidFill>
                  <a:schemeClr val="accent6">
                    <a:lumMod val="50000"/>
                  </a:schemeClr>
                </a:solidFill>
              </a:rPr>
              <a:t>Had veel vijanden, zoals de </a:t>
            </a:r>
            <a:r>
              <a:rPr lang="nl-NL" sz="1600" dirty="0" err="1" smtClean="0">
                <a:solidFill>
                  <a:schemeClr val="accent6">
                    <a:lumMod val="50000"/>
                  </a:schemeClr>
                </a:solidFill>
              </a:rPr>
              <a:t>Ottomanen</a:t>
            </a:r>
            <a:r>
              <a:rPr lang="nl-NL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nl-NL" sz="1600" dirty="0" smtClean="0">
                <a:solidFill>
                  <a:schemeClr val="accent6">
                    <a:lumMod val="50000"/>
                  </a:schemeClr>
                </a:solidFill>
              </a:rPr>
              <a:t>maar ook de Reformatie</a:t>
            </a:r>
            <a:endParaRPr lang="nl-NL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281881" y="3369276"/>
            <a:ext cx="3379451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Filips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II (1527-1598)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Heer der Nederlanden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Koning van Spanje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Koning van Portugal (vanaf 1580)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Zoon van Karel V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Probeerde Reformatie te stoppen.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Conflict met de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Ottomanen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5964195" y="955590"/>
            <a:ext cx="3286897" cy="258532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Hertog van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Alva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(1507-1582)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Hertog van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Alva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en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Huéscar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Generaal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Landvoogd van de Nederlanden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Kwam in 1567 naar Nederland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Om een einde te maken aan de Beeldenstorm.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Stelde de Raad van Beroerte in (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bloedraad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5848866" y="3830594"/>
            <a:ext cx="3484604" cy="285029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Willem van Oranje (1533-1584)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Prins van Orange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Graaf van Nassau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Stadhouder van Holland, Zeeland en Utrecht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Lid van de Raad van State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Op zijn elfde erfde hij het prinsdom Orange.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Werd groot leider van de opstand.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Werd in 1584 vermoord.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 build="allAtOnce" animBg="1"/>
      <p:bldP spid="11" grpId="0" build="allAtOnce" animBg="1"/>
      <p:bldP spid="12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5049" y="365125"/>
            <a:ext cx="8338750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Verbanden - oorzaken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955588" y="2150076"/>
            <a:ext cx="83708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Sociaal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753761" y="3274540"/>
            <a:ext cx="1042465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Cultureel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539577" y="4283676"/>
            <a:ext cx="1301703" cy="3734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Economisch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893805" y="5334000"/>
            <a:ext cx="87575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Politiek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138616" y="5338119"/>
            <a:ext cx="107401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Privileges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4712045" y="5140410"/>
            <a:ext cx="135549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Centralisatie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4477266" y="5737655"/>
            <a:ext cx="1836015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Collaterale Raden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3323967" y="2780270"/>
            <a:ext cx="122475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Reformatie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7434649" y="3356919"/>
            <a:ext cx="190250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Rijksdag in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Worms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5177480" y="2483709"/>
            <a:ext cx="1602426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Protestantisme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Lutheranisme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Calvinisme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8711514" y="5655275"/>
            <a:ext cx="1631601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Bloedplakkaten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7080423" y="5350474"/>
            <a:ext cx="1397627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Smeekschrift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9864811" y="2063578"/>
            <a:ext cx="150073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Beeldenstorm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0086621" y="5144528"/>
            <a:ext cx="191590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Raad van Beroerte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Gebogen verbindingslijn 19"/>
          <p:cNvCxnSpPr>
            <a:stCxn id="4" idx="3"/>
            <a:endCxn id="11" idx="1"/>
          </p:cNvCxnSpPr>
          <p:nvPr/>
        </p:nvCxnSpPr>
        <p:spPr>
          <a:xfrm>
            <a:off x="1792677" y="2334742"/>
            <a:ext cx="1531290" cy="6301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bogen verbindingslijn 21"/>
          <p:cNvCxnSpPr>
            <a:stCxn id="5" idx="3"/>
            <a:endCxn id="11" idx="1"/>
          </p:cNvCxnSpPr>
          <p:nvPr/>
        </p:nvCxnSpPr>
        <p:spPr>
          <a:xfrm flipV="1">
            <a:off x="1796226" y="2964936"/>
            <a:ext cx="1527741" cy="4942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Vorm 23"/>
          <p:cNvCxnSpPr>
            <a:stCxn id="13" idx="3"/>
            <a:endCxn id="12" idx="0"/>
          </p:cNvCxnSpPr>
          <p:nvPr/>
        </p:nvCxnSpPr>
        <p:spPr>
          <a:xfrm>
            <a:off x="6779906" y="2945374"/>
            <a:ext cx="1605998" cy="41154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>
            <a:stCxn id="11" idx="3"/>
            <a:endCxn id="13" idx="1"/>
          </p:cNvCxnSpPr>
          <p:nvPr/>
        </p:nvCxnSpPr>
        <p:spPr>
          <a:xfrm flipV="1">
            <a:off x="4548726" y="2945374"/>
            <a:ext cx="628754" cy="19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Vorm 27"/>
          <p:cNvCxnSpPr>
            <a:stCxn id="12" idx="3"/>
            <a:endCxn id="17" idx="2"/>
          </p:cNvCxnSpPr>
          <p:nvPr/>
        </p:nvCxnSpPr>
        <p:spPr>
          <a:xfrm flipV="1">
            <a:off x="9337158" y="2432910"/>
            <a:ext cx="1278019" cy="110867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bogen verbindingslijn 29"/>
          <p:cNvCxnSpPr>
            <a:stCxn id="13" idx="3"/>
            <a:endCxn id="17" idx="1"/>
          </p:cNvCxnSpPr>
          <p:nvPr/>
        </p:nvCxnSpPr>
        <p:spPr>
          <a:xfrm flipV="1">
            <a:off x="6779906" y="2248244"/>
            <a:ext cx="3084905" cy="6971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bogen verbindingslijn 31"/>
          <p:cNvCxnSpPr>
            <a:stCxn id="13" idx="2"/>
            <a:endCxn id="16" idx="0"/>
          </p:cNvCxnSpPr>
          <p:nvPr/>
        </p:nvCxnSpPr>
        <p:spPr>
          <a:xfrm rot="16200000" flipH="1">
            <a:off x="5907248" y="3478484"/>
            <a:ext cx="1943435" cy="18005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bogen verbindingslijn 33"/>
          <p:cNvCxnSpPr>
            <a:stCxn id="13" idx="2"/>
            <a:endCxn id="18" idx="0"/>
          </p:cNvCxnSpPr>
          <p:nvPr/>
        </p:nvCxnSpPr>
        <p:spPr>
          <a:xfrm rot="16200000" flipH="1">
            <a:off x="7642890" y="1742841"/>
            <a:ext cx="1737489" cy="506588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bogen verbindingslijn 35"/>
          <p:cNvCxnSpPr>
            <a:stCxn id="13" idx="2"/>
            <a:endCxn id="14" idx="0"/>
          </p:cNvCxnSpPr>
          <p:nvPr/>
        </p:nvCxnSpPr>
        <p:spPr>
          <a:xfrm rot="16200000" flipH="1">
            <a:off x="6628886" y="2756846"/>
            <a:ext cx="2248236" cy="3548622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>
            <a:stCxn id="7" idx="3"/>
            <a:endCxn id="8" idx="1"/>
          </p:cNvCxnSpPr>
          <p:nvPr/>
        </p:nvCxnSpPr>
        <p:spPr>
          <a:xfrm>
            <a:off x="1769558" y="5518666"/>
            <a:ext cx="1369058" cy="41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Vorm 39"/>
          <p:cNvCxnSpPr>
            <a:stCxn id="6" idx="3"/>
            <a:endCxn id="8" idx="0"/>
          </p:cNvCxnSpPr>
          <p:nvPr/>
        </p:nvCxnSpPr>
        <p:spPr>
          <a:xfrm>
            <a:off x="1841280" y="4470402"/>
            <a:ext cx="1834342" cy="86771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bogen verbindingslijn 41"/>
          <p:cNvCxnSpPr>
            <a:stCxn id="8" idx="3"/>
            <a:endCxn id="9" idx="1"/>
          </p:cNvCxnSpPr>
          <p:nvPr/>
        </p:nvCxnSpPr>
        <p:spPr>
          <a:xfrm flipV="1">
            <a:off x="4212628" y="5325076"/>
            <a:ext cx="499417" cy="19770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>
            <a:stCxn id="9" idx="2"/>
            <a:endCxn id="10" idx="0"/>
          </p:cNvCxnSpPr>
          <p:nvPr/>
        </p:nvCxnSpPr>
        <p:spPr>
          <a:xfrm>
            <a:off x="5389795" y="5509742"/>
            <a:ext cx="5479" cy="2279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bogen verbindingslijn 46"/>
          <p:cNvCxnSpPr>
            <a:stCxn id="9" idx="3"/>
            <a:endCxn id="16" idx="1"/>
          </p:cNvCxnSpPr>
          <p:nvPr/>
        </p:nvCxnSpPr>
        <p:spPr>
          <a:xfrm>
            <a:off x="6067544" y="5325076"/>
            <a:ext cx="1012879" cy="21006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bogen verbindingslijn 48"/>
          <p:cNvCxnSpPr>
            <a:stCxn id="10" idx="3"/>
            <a:endCxn id="16" idx="1"/>
          </p:cNvCxnSpPr>
          <p:nvPr/>
        </p:nvCxnSpPr>
        <p:spPr>
          <a:xfrm flipV="1">
            <a:off x="6313281" y="5535140"/>
            <a:ext cx="767142" cy="38718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Vorm 50"/>
          <p:cNvCxnSpPr>
            <a:stCxn id="16" idx="2"/>
            <a:endCxn id="14" idx="1"/>
          </p:cNvCxnSpPr>
          <p:nvPr/>
        </p:nvCxnSpPr>
        <p:spPr>
          <a:xfrm rot="16200000" flipH="1">
            <a:off x="8185308" y="5313734"/>
            <a:ext cx="120135" cy="93227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Vorm 52"/>
          <p:cNvCxnSpPr>
            <a:stCxn id="14" idx="3"/>
            <a:endCxn id="18" idx="2"/>
          </p:cNvCxnSpPr>
          <p:nvPr/>
        </p:nvCxnSpPr>
        <p:spPr>
          <a:xfrm flipV="1">
            <a:off x="10343115" y="5513860"/>
            <a:ext cx="701461" cy="3260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bogen verbindingslijn 56"/>
          <p:cNvCxnSpPr>
            <a:stCxn id="17" idx="2"/>
            <a:endCxn id="18" idx="0"/>
          </p:cNvCxnSpPr>
          <p:nvPr/>
        </p:nvCxnSpPr>
        <p:spPr>
          <a:xfrm rot="16200000" flipH="1">
            <a:off x="9474067" y="3574019"/>
            <a:ext cx="2711618" cy="429399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bogen verbindingslijn 60"/>
          <p:cNvCxnSpPr>
            <a:stCxn id="4" idx="3"/>
            <a:endCxn id="8" idx="1"/>
          </p:cNvCxnSpPr>
          <p:nvPr/>
        </p:nvCxnSpPr>
        <p:spPr>
          <a:xfrm>
            <a:off x="1792677" y="2334742"/>
            <a:ext cx="1345939" cy="318804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Vorm 62"/>
          <p:cNvCxnSpPr>
            <a:stCxn id="5" idx="3"/>
            <a:endCxn id="8" idx="0"/>
          </p:cNvCxnSpPr>
          <p:nvPr/>
        </p:nvCxnSpPr>
        <p:spPr>
          <a:xfrm>
            <a:off x="1796226" y="3459206"/>
            <a:ext cx="1879396" cy="187891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bogen verbindingslijn 64"/>
          <p:cNvCxnSpPr>
            <a:stCxn id="7" idx="3"/>
            <a:endCxn id="11" idx="1"/>
          </p:cNvCxnSpPr>
          <p:nvPr/>
        </p:nvCxnSpPr>
        <p:spPr>
          <a:xfrm flipV="1">
            <a:off x="1769558" y="2964936"/>
            <a:ext cx="1554409" cy="25537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Actieknop: Introductiepagina 69">
            <a:hlinkClick r:id="rId2" action="ppaction://hlinksldjump" highlightClick="1"/>
          </p:cNvPr>
          <p:cNvSpPr/>
          <p:nvPr/>
        </p:nvSpPr>
        <p:spPr>
          <a:xfrm>
            <a:off x="568411" y="5741773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2104</TotalTime>
  <Words>326</Words>
  <Application>Microsoft Office PowerPoint</Application>
  <PresentationFormat>Aangepast</PresentationFormat>
  <Paragraphs>79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 Theme</vt:lpstr>
      <vt:lpstr>Dia 1</vt:lpstr>
      <vt:lpstr>Opstand in de Nederlanden De 4 redenen</vt:lpstr>
      <vt:lpstr>Sociale-Culturele Redenen</vt:lpstr>
      <vt:lpstr>Sociaal-Economische Redenen</vt:lpstr>
      <vt:lpstr>Politieke redenen</vt:lpstr>
      <vt:lpstr>Belangrijke personen</vt:lpstr>
      <vt:lpstr>Verbanden - oorzaken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Klu Klux Klan / Economic Crisis</dc:title>
  <dc:creator>Paul de Haan</dc:creator>
  <cp:lastModifiedBy>pdehaan</cp:lastModifiedBy>
  <cp:revision>144</cp:revision>
  <dcterms:created xsi:type="dcterms:W3CDTF">2015-09-11T06:10:56Z</dcterms:created>
  <dcterms:modified xsi:type="dcterms:W3CDTF">2016-12-01T14:48:37Z</dcterms:modified>
</cp:coreProperties>
</file>