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sldIdLst>
    <p:sldId id="265" r:id="rId2"/>
    <p:sldId id="257" r:id="rId3"/>
    <p:sldId id="267" r:id="rId4"/>
    <p:sldId id="268" r:id="rId5"/>
    <p:sldId id="269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4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07-12-2016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4258807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07-12-2016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723129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07-12-2016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4078962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07-12-2016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51598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07-12-2016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085345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07-12-2016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012960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07-12-2016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617522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07-12-2016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236583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07-12-2016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733251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07-12-2016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882933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07-12-2016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109278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chemeClr val="tx2"/>
            </a:gs>
            <a:gs pos="25000">
              <a:schemeClr val="accent5">
                <a:lumMod val="20000"/>
                <a:lumOff val="8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89C0C-D385-4FF7-925D-923B33E584C1}" type="datetimeFigureOut">
              <a:rPr lang="nl-NL" smtClean="0"/>
              <a:pPr/>
              <a:t>07-12-2016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928165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schooltv.nl/video/johan-van-oldenbarnevelt-politiek-leider-van-de-republiek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www.schooltv.nl/video/welkom-in-de-gouden-eeuw-de-voc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2512540" y="428068"/>
            <a:ext cx="9679460" cy="1837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Examen Katern : Deelcontext </a:t>
            </a: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nl-NL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De Gouden Eeuw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170" name="Picture 2" descr="http://histoforum.net/ontstaan/images/kaartned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3393" y="1875396"/>
            <a:ext cx="5715000" cy="4867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5656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Rechte verbindingslijn met pijl 41"/>
          <p:cNvCxnSpPr>
            <a:stCxn id="40" idx="2"/>
          </p:cNvCxnSpPr>
          <p:nvPr/>
        </p:nvCxnSpPr>
        <p:spPr>
          <a:xfrm flipH="1">
            <a:off x="5651157" y="2351564"/>
            <a:ext cx="1980476" cy="11248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3229232" y="155575"/>
            <a:ext cx="7422292" cy="1454150"/>
          </a:xfrm>
        </p:spPr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Ontstaan van de Republiek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148281" y="3501081"/>
            <a:ext cx="1188719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123568" y="2331308"/>
            <a:ext cx="1358064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1572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Val den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Briel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7" name="Rechte verbindingslijn met pijl 16"/>
          <p:cNvCxnSpPr>
            <a:stCxn id="13" idx="2"/>
          </p:cNvCxnSpPr>
          <p:nvPr/>
        </p:nvCxnSpPr>
        <p:spPr>
          <a:xfrm flipH="1">
            <a:off x="164757" y="2977639"/>
            <a:ext cx="637843" cy="5152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vak 17"/>
          <p:cNvSpPr txBox="1"/>
          <p:nvPr/>
        </p:nvSpPr>
        <p:spPr>
          <a:xfrm>
            <a:off x="0" y="4452551"/>
            <a:ext cx="2323328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1573</a:t>
            </a:r>
          </a:p>
          <a:p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Alva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verlaat Nederland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0" name="Rechte verbindingslijn met pijl 19"/>
          <p:cNvCxnSpPr>
            <a:endCxn id="18" idx="0"/>
          </p:cNvCxnSpPr>
          <p:nvPr/>
        </p:nvCxnSpPr>
        <p:spPr>
          <a:xfrm>
            <a:off x="494270" y="3896497"/>
            <a:ext cx="667394" cy="5560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kstvak 20"/>
          <p:cNvSpPr txBox="1"/>
          <p:nvPr/>
        </p:nvSpPr>
        <p:spPr>
          <a:xfrm>
            <a:off x="2644347" y="2331307"/>
            <a:ext cx="2029658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1576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Pacificatie van Gent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3" name="Rechte verbindingslijn met pijl 22"/>
          <p:cNvCxnSpPr>
            <a:stCxn id="21" idx="2"/>
          </p:cNvCxnSpPr>
          <p:nvPr/>
        </p:nvCxnSpPr>
        <p:spPr>
          <a:xfrm flipH="1">
            <a:off x="2158314" y="2977638"/>
            <a:ext cx="1500862" cy="5152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kstvak 23"/>
          <p:cNvSpPr txBox="1"/>
          <p:nvPr/>
        </p:nvSpPr>
        <p:spPr>
          <a:xfrm>
            <a:off x="1301578" y="1622854"/>
            <a:ext cx="1875129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1574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Ontzet van Leiden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6" name="Rechte verbindingslijn met pijl 25"/>
          <p:cNvCxnSpPr>
            <a:stCxn id="24" idx="2"/>
          </p:cNvCxnSpPr>
          <p:nvPr/>
        </p:nvCxnSpPr>
        <p:spPr>
          <a:xfrm flipH="1">
            <a:off x="1161535" y="2269185"/>
            <a:ext cx="1077608" cy="12154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kstvak 27"/>
          <p:cNvSpPr txBox="1"/>
          <p:nvPr/>
        </p:nvSpPr>
        <p:spPr>
          <a:xfrm>
            <a:off x="2512540" y="4217772"/>
            <a:ext cx="2516907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1578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Alteratie van Amsterdam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0" name="Rechte verbindingslijn met pijl 29"/>
          <p:cNvCxnSpPr>
            <a:endCxn id="28" idx="0"/>
          </p:cNvCxnSpPr>
          <p:nvPr/>
        </p:nvCxnSpPr>
        <p:spPr>
          <a:xfrm>
            <a:off x="2817341" y="3888259"/>
            <a:ext cx="953653" cy="3295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4390768" y="1713470"/>
            <a:ext cx="1752467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6 Januari 1579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Unie van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Atrecht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2" name="Tekstvak 31"/>
          <p:cNvSpPr txBox="1"/>
          <p:nvPr/>
        </p:nvSpPr>
        <p:spPr>
          <a:xfrm>
            <a:off x="5161006" y="2623751"/>
            <a:ext cx="1772729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23 Januari 1579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Unie van Utrecht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4" name="Rechte verbindingslijn met pijl 33"/>
          <p:cNvCxnSpPr>
            <a:stCxn id="31" idx="2"/>
          </p:cNvCxnSpPr>
          <p:nvPr/>
        </p:nvCxnSpPr>
        <p:spPr>
          <a:xfrm flipH="1">
            <a:off x="3657600" y="2359801"/>
            <a:ext cx="1609402" cy="11248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met pijl 35"/>
          <p:cNvCxnSpPr>
            <a:stCxn id="32" idx="2"/>
          </p:cNvCxnSpPr>
          <p:nvPr/>
        </p:nvCxnSpPr>
        <p:spPr>
          <a:xfrm flipH="1">
            <a:off x="3665838" y="3270082"/>
            <a:ext cx="2381533" cy="2062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kstvak 36"/>
          <p:cNvSpPr txBox="1"/>
          <p:nvPr/>
        </p:nvSpPr>
        <p:spPr>
          <a:xfrm>
            <a:off x="3665837" y="5165124"/>
            <a:ext cx="2481128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1581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Plakkaat van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Verlatinghe</a:t>
            </a:r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9" name="Rechte verbindingslijn met pijl 38"/>
          <p:cNvCxnSpPr>
            <a:stCxn id="37" idx="0"/>
          </p:cNvCxnSpPr>
          <p:nvPr/>
        </p:nvCxnSpPr>
        <p:spPr>
          <a:xfrm flipH="1" flipV="1">
            <a:off x="4118919" y="3921211"/>
            <a:ext cx="787482" cy="12439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kstvak 39"/>
          <p:cNvSpPr txBox="1"/>
          <p:nvPr/>
        </p:nvSpPr>
        <p:spPr>
          <a:xfrm>
            <a:off x="6326660" y="1705233"/>
            <a:ext cx="2609945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1584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Moord Willem van Oranje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3" name="Tekstvak 42"/>
          <p:cNvSpPr txBox="1"/>
          <p:nvPr/>
        </p:nvSpPr>
        <p:spPr>
          <a:xfrm>
            <a:off x="7133968" y="2438400"/>
            <a:ext cx="2167068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1585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Antwerpen -&gt;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Filips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II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Elizabeth I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45" name="Rechte verbindingslijn met pijl 44"/>
          <p:cNvCxnSpPr>
            <a:stCxn id="43" idx="2"/>
            <a:endCxn id="10" idx="0"/>
          </p:cNvCxnSpPr>
          <p:nvPr/>
        </p:nvCxnSpPr>
        <p:spPr>
          <a:xfrm flipH="1">
            <a:off x="6091881" y="3361730"/>
            <a:ext cx="2125621" cy="1393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kstvak 47"/>
          <p:cNvSpPr txBox="1"/>
          <p:nvPr/>
        </p:nvSpPr>
        <p:spPr>
          <a:xfrm>
            <a:off x="5338120" y="4176584"/>
            <a:ext cx="2543325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1588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Noordelijke Nederlanden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stonden er alleen voor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0" name="Rechte verbindingslijn met pijl 49"/>
          <p:cNvCxnSpPr>
            <a:stCxn id="48" idx="0"/>
          </p:cNvCxnSpPr>
          <p:nvPr/>
        </p:nvCxnSpPr>
        <p:spPr>
          <a:xfrm flipH="1" flipV="1">
            <a:off x="6466703" y="3896497"/>
            <a:ext cx="143080" cy="2800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kstvak 50"/>
          <p:cNvSpPr txBox="1"/>
          <p:nvPr/>
        </p:nvSpPr>
        <p:spPr>
          <a:xfrm>
            <a:off x="7109253" y="5231026"/>
            <a:ext cx="3142527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1596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Frankrijk en Engeland erkennen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Republiek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3" name="Rechte verbindingslijn met pijl 52"/>
          <p:cNvCxnSpPr>
            <a:stCxn id="51" idx="0"/>
          </p:cNvCxnSpPr>
          <p:nvPr/>
        </p:nvCxnSpPr>
        <p:spPr>
          <a:xfrm flipH="1" flipV="1">
            <a:off x="7727092" y="3880022"/>
            <a:ext cx="953425" cy="1351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kstvak 53"/>
          <p:cNvSpPr txBox="1"/>
          <p:nvPr/>
        </p:nvSpPr>
        <p:spPr>
          <a:xfrm>
            <a:off x="9111049" y="4258962"/>
            <a:ext cx="197733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1648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Vrede van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Münster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6" name="Rechte verbindingslijn met pijl 55"/>
          <p:cNvCxnSpPr>
            <a:stCxn id="54" idx="0"/>
          </p:cNvCxnSpPr>
          <p:nvPr/>
        </p:nvCxnSpPr>
        <p:spPr>
          <a:xfrm flipV="1">
            <a:off x="10099717" y="3871784"/>
            <a:ext cx="1944002" cy="3871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80220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21" grpId="0" animBg="1"/>
      <p:bldP spid="24" grpId="0" animBg="1"/>
      <p:bldP spid="28" grpId="0" animBg="1"/>
      <p:bldP spid="31" grpId="0" animBg="1"/>
      <p:bldP spid="32" grpId="0" animBg="1"/>
      <p:bldP spid="37" grpId="0" animBg="1"/>
      <p:bldP spid="40" grpId="0" animBg="1"/>
      <p:bldP spid="43" grpId="0" animBg="1"/>
      <p:bldP spid="48" grpId="0" animBg="1"/>
      <p:bldP spid="51" grpId="0" animBg="1"/>
      <p:bldP spid="5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media.ndtrc.nl/Images/20120611/c2a1956b-b4d2-4eeb-a188-c858f66ada9f.jpg?maxwidth=850&amp;maxheight=6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7609"/>
            <a:ext cx="3795713" cy="2530475"/>
          </a:xfrm>
          <a:prstGeom prst="rect">
            <a:avLst/>
          </a:prstGeom>
          <a:noFill/>
        </p:spPr>
      </p:pic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3229232" y="155575"/>
            <a:ext cx="7422292" cy="1454150"/>
          </a:xfrm>
        </p:spPr>
        <p:txBody>
          <a:bodyPr/>
          <a:lstStyle/>
          <a:p>
            <a:pPr algn="ctr"/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Ontstaan van de Gouden Eeuw</a:t>
            </a:r>
            <a:b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(1588-1648)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3" name="Tekstvak 32"/>
          <p:cNvSpPr txBox="1"/>
          <p:nvPr/>
        </p:nvSpPr>
        <p:spPr>
          <a:xfrm>
            <a:off x="3962400" y="1729946"/>
            <a:ext cx="47018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Belangrijke redenen voor de economische bloei:</a:t>
            </a:r>
          </a:p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Moedernegotie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Mother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of all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Trades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Vluchtelingenstroom</a:t>
            </a:r>
          </a:p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Uitvindingen</a:t>
            </a:r>
          </a:p>
        </p:txBody>
      </p:sp>
      <p:pic>
        <p:nvPicPr>
          <p:cNvPr id="35" name="Picture 2" descr="h:\Pictures\hanzested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9262" y="2869411"/>
            <a:ext cx="5972175" cy="3667125"/>
          </a:xfrm>
          <a:prstGeom prst="rect">
            <a:avLst/>
          </a:prstGeom>
          <a:noFill/>
        </p:spPr>
      </p:pic>
      <p:pic>
        <p:nvPicPr>
          <p:cNvPr id="1026" name="Picture 2" descr="http://www.eversail.nl/wp-content/uploads/2014/11/fluitschip-vo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41727" y="3951899"/>
            <a:ext cx="3758857" cy="29061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022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3229232" y="155575"/>
            <a:ext cx="7422292" cy="1454150"/>
          </a:xfrm>
        </p:spPr>
        <p:txBody>
          <a:bodyPr/>
          <a:lstStyle/>
          <a:p>
            <a:pPr algn="ctr"/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Ontstaan van de Gouden Eeuw</a:t>
            </a:r>
            <a:b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(1588-1648)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3" name="Tekstvak 32"/>
          <p:cNvSpPr txBox="1"/>
          <p:nvPr/>
        </p:nvSpPr>
        <p:spPr>
          <a:xfrm>
            <a:off x="3097427" y="2051222"/>
            <a:ext cx="44466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Raadpensionaris en Stadhouder: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Prins Maurits -&gt; professionaliseerde leger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Johan van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Oldenbarnevelt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(onthoofd in 1619)</a:t>
            </a:r>
          </a:p>
        </p:txBody>
      </p:sp>
      <p:sp>
        <p:nvSpPr>
          <p:cNvPr id="8" name="Actieknop: Film 7">
            <a:hlinkClick r:id="rId2" highlightClick="1"/>
          </p:cNvPr>
          <p:cNvSpPr/>
          <p:nvPr/>
        </p:nvSpPr>
        <p:spPr>
          <a:xfrm>
            <a:off x="848497" y="5239265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7410" name="Picture 2" descr="http://www.isgeschiedenis.nl/wp-content/uploads/2012/09/Johan_van_Oldenbarneve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5468" y="3146854"/>
            <a:ext cx="4889348" cy="3370992"/>
          </a:xfrm>
          <a:prstGeom prst="rect">
            <a:avLst/>
          </a:prstGeom>
          <a:noFill/>
        </p:spPr>
      </p:pic>
      <p:pic>
        <p:nvPicPr>
          <p:cNvPr id="17412" name="Picture 4" descr="Michiel Jansz van Mierevelt - Maurits prins van Oranje-edit 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24905" y="1655805"/>
            <a:ext cx="3042483" cy="47467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022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63330" y="365125"/>
            <a:ext cx="8190470" cy="1325563"/>
          </a:xfrm>
        </p:spPr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De VOC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Actieknop: Film 3">
            <a:hlinkClick r:id="rId2" highlightClick="1"/>
          </p:cNvPr>
          <p:cNvSpPr/>
          <p:nvPr/>
        </p:nvSpPr>
        <p:spPr>
          <a:xfrm>
            <a:off x="395416" y="5354595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8434" name="Picture 2" descr="http://photos1.blogger.com/blogger/5547/3748/1600/wereldkaart.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748" y="2381986"/>
            <a:ext cx="4295775" cy="2162175"/>
          </a:xfrm>
          <a:prstGeom prst="rect">
            <a:avLst/>
          </a:prstGeom>
          <a:noFill/>
        </p:spPr>
      </p:pic>
      <p:pic>
        <p:nvPicPr>
          <p:cNvPr id="18436" name="Picture 4" descr="http://www.krlmuseum.nl/media/images/Kaart%20Nederlands%20Indi%C3%AB%20-%20Koninklijke%20Rotterdamsche%20Lloyd%20Museum%20kopi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0854" y="2267258"/>
            <a:ext cx="7224584" cy="41541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2217</TotalTime>
  <Words>122</Words>
  <Application>Microsoft Office PowerPoint</Application>
  <PresentationFormat>Aangepast</PresentationFormat>
  <Paragraphs>42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 Theme</vt:lpstr>
      <vt:lpstr>Dia 1</vt:lpstr>
      <vt:lpstr>Ontstaan van de Republiek</vt:lpstr>
      <vt:lpstr>Ontstaan van de Gouden Eeuw (1588-1648)</vt:lpstr>
      <vt:lpstr>Ontstaan van de Gouden Eeuw (1588-1648)</vt:lpstr>
      <vt:lpstr>De VOC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Klu Klux Klan / Economic Crisis</dc:title>
  <dc:creator>Paul de Haan</dc:creator>
  <cp:lastModifiedBy>pdehaan</cp:lastModifiedBy>
  <cp:revision>156</cp:revision>
  <dcterms:created xsi:type="dcterms:W3CDTF">2015-09-11T06:10:56Z</dcterms:created>
  <dcterms:modified xsi:type="dcterms:W3CDTF">2016-12-07T08:12:06Z</dcterms:modified>
</cp:coreProperties>
</file>